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9A643-C21C-452A-9142-EC3680633381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B2D64-AE70-49D6-9BF4-F9749AB9D9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092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smtClean="0">
                <a:ea typeface="ＭＳ Ｐゴシック" pitchFamily="34" charset="-128"/>
              </a:rPr>
              <a:t>Poznámka pro školitele: tento slide je jen pro Vaši potřebu.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5F29DD-4B68-49BB-BC70-135228032287}" type="slidenum">
              <a:rPr lang="cs-CZ" smtClean="0">
                <a:latin typeface="Arial" charset="0"/>
              </a:rPr>
              <a:pPr/>
              <a:t>1</a:t>
            </a:fld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altLang="cs-CZ" smtClean="0">
                <a:ea typeface="ＭＳ Ｐゴシック" pitchFamily="34" charset="-128"/>
              </a:rPr>
              <a:t>Poznámka pro školitele: Tento slide je jen pro Vaši potřebu.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BB3339-659A-4895-AB40-E86942CD272E}" type="slidenum">
              <a:rPr lang="cs-CZ" altLang="cs-CZ" smtClean="0">
                <a:latin typeface="Arial" charset="0"/>
              </a:rPr>
              <a:pPr/>
              <a:t>2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altLang="cs-CZ" smtClean="0">
                <a:ea typeface="ＭＳ Ｐゴシック" pitchFamily="34" charset="-128"/>
              </a:rPr>
              <a:t>Poznámka: Tento slide je určený jen pro školitele.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7D7077-2349-4484-864D-99E3F4057FAC}" type="slidenum">
              <a:rPr lang="cs-CZ" altLang="cs-CZ" smtClean="0">
                <a:latin typeface="Arial" charset="0"/>
              </a:rPr>
              <a:pPr/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>
                <a:ea typeface="ＭＳ Ｐゴシック"/>
              </a:rPr>
              <a:t>Poznámka:</a:t>
            </a:r>
            <a:r>
              <a:rPr lang="cs-CZ" baseline="0" dirty="0" smtClean="0">
                <a:ea typeface="ＭＳ Ｐゴシック"/>
              </a:rPr>
              <a:t> </a:t>
            </a:r>
            <a:r>
              <a:rPr lang="cs-CZ" dirty="0" smtClean="0">
                <a:ea typeface="ＭＳ Ｐゴシック"/>
              </a:rPr>
              <a:t>Tento </a:t>
            </a:r>
            <a:r>
              <a:rPr lang="cs-CZ" dirty="0" err="1" smtClean="0">
                <a:ea typeface="ＭＳ Ｐゴシック"/>
              </a:rPr>
              <a:t>slide</a:t>
            </a:r>
            <a:r>
              <a:rPr lang="cs-CZ" dirty="0" smtClean="0">
                <a:ea typeface="ＭＳ Ｐゴシック"/>
              </a:rPr>
              <a:t> je určený</a:t>
            </a:r>
            <a:r>
              <a:rPr lang="cs-CZ" baseline="0" dirty="0" smtClean="0">
                <a:ea typeface="ＭＳ Ｐゴシック"/>
              </a:rPr>
              <a:t> jen pro školitele.</a:t>
            </a:r>
            <a:endParaRPr lang="cs-CZ" dirty="0" smtClean="0">
              <a:ea typeface="ＭＳ Ｐゴシック"/>
            </a:endParaRPr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640DCB-DB5F-4334-9004-9580FF76E096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 s odráž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611560" y="260648"/>
            <a:ext cx="6840760" cy="525146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12"/>
          <p:cNvSpPr>
            <a:spLocks noGrp="1"/>
          </p:cNvSpPr>
          <p:nvPr>
            <p:ph type="body" sz="quarter" idx="12"/>
          </p:nvPr>
        </p:nvSpPr>
        <p:spPr>
          <a:xfrm>
            <a:off x="611560" y="1772816"/>
            <a:ext cx="7920880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1400">
                <a:solidFill>
                  <a:schemeClr val="bg2"/>
                </a:solidFill>
              </a:defRPr>
            </a:lvl1pPr>
            <a:lvl2pPr>
              <a:buFontTx/>
              <a:buBlip>
                <a:blip r:embed="rId3"/>
              </a:buBlip>
              <a:defRPr sz="1800">
                <a:solidFill>
                  <a:schemeClr val="bg2"/>
                </a:solidFill>
              </a:defRPr>
            </a:lvl2pPr>
            <a:lvl3pPr>
              <a:buFontTx/>
              <a:buBlip>
                <a:blip r:embed="rId3"/>
              </a:buBlip>
              <a:defRPr sz="1800">
                <a:solidFill>
                  <a:schemeClr val="bg2"/>
                </a:solidFill>
              </a:defRPr>
            </a:lvl3pPr>
            <a:lvl4pPr>
              <a:buFontTx/>
              <a:buBlip>
                <a:blip r:embed="rId3"/>
              </a:buBlip>
              <a:defRPr sz="1800">
                <a:solidFill>
                  <a:schemeClr val="bg2"/>
                </a:solidFill>
              </a:defRPr>
            </a:lvl4pPr>
            <a:lvl5pPr>
              <a:buFontTx/>
              <a:buBlip>
                <a:blip r:embed="rId3"/>
              </a:buBlip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611560" y="1340768"/>
            <a:ext cx="792088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32F9-3ED8-4630-9155-BBB93B1417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85F5A-D3DC-474C-AAA6-B547FC3E82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DF803-4921-44C8-A681-01A66F793904}" type="datetimeFigureOut">
              <a:rPr lang="cs-CZ" smtClean="0"/>
              <a:pPr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AD33-D704-4263-A65F-B0A26000A1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 bwMode="auto">
          <a:xfrm>
            <a:off x="611188" y="260350"/>
            <a:ext cx="6840537" cy="525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cs-CZ" sz="3200" dirty="0" smtClean="0">
                <a:ea typeface="ＭＳ Ｐゴシック" pitchFamily="34" charset="-128"/>
              </a:rPr>
              <a:t>1. Lekce Základní hospodaření s financemi</a:t>
            </a:r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5123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611188" y="1916113"/>
            <a:ext cx="7921625" cy="2017712"/>
          </a:xfrm>
        </p:spPr>
        <p:txBody>
          <a:bodyPr/>
          <a:lstStyle/>
          <a:p>
            <a:pPr marL="725488" indent="-725488" eaLnBrk="1" hangingPunct="1"/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Ujasnění základních finančních pojmů</a:t>
            </a:r>
          </a:p>
          <a:p>
            <a:pPr marL="725488" indent="-725488" eaLnBrk="1" hangingPunct="1"/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Rodinný rozpočet a tvorba finančního plánu </a:t>
            </a:r>
          </a:p>
          <a:p>
            <a:pPr marL="725488" indent="-725488" eaLnBrk="1" hangingPunct="1"/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Zajištění příjmů, proč a kdy?</a:t>
            </a:r>
          </a:p>
          <a:p>
            <a:pPr marL="725488" indent="-725488" eaLnBrk="1" hangingPunct="1"/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Zákaznické desatero – co bych měl znát </a:t>
            </a:r>
          </a:p>
        </p:txBody>
      </p:sp>
      <p:sp>
        <p:nvSpPr>
          <p:cNvPr id="5124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611188" y="1341438"/>
            <a:ext cx="7921625" cy="5032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smtClean="0">
                <a:ea typeface="ＭＳ Ｐゴシック" pitchFamily="34" charset="-128"/>
              </a:rPr>
              <a:t>Obsah</a:t>
            </a:r>
          </a:p>
        </p:txBody>
      </p:sp>
      <p:sp>
        <p:nvSpPr>
          <p:cNvPr id="5125" name="Zástupný symbol pro číslo snímku 6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EE46B6-5383-409B-A448-BCB0B5A65AF5}" type="slidenum">
              <a:rPr lang="cs-CZ" smtClean="0">
                <a:latin typeface="Arial" charset="0"/>
              </a:rPr>
              <a:pPr/>
              <a:t>1</a:t>
            </a:fld>
            <a:endParaRPr lang="cs-CZ" smtClean="0">
              <a:latin typeface="Arial" charset="0"/>
            </a:endParaRPr>
          </a:p>
        </p:txBody>
      </p:sp>
      <p:sp>
        <p:nvSpPr>
          <p:cNvPr id="6" name="Zástupný symbol pro text 4"/>
          <p:cNvSpPr txBox="1">
            <a:spLocks/>
          </p:cNvSpPr>
          <p:nvPr/>
        </p:nvSpPr>
        <p:spPr bwMode="auto">
          <a:xfrm>
            <a:off x="611188" y="4437063"/>
            <a:ext cx="79216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14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Po absolvování školení by žáci měli být schopni definovat základní pojmy spojené s rodinným rozpočtem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Měli by znát principy sestavení rozpočtu a znát faktory, které ho mohou ohrozit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Měli by znát zákaznické desatero – 10 hlavních pouček</a:t>
            </a:r>
          </a:p>
        </p:txBody>
      </p:sp>
      <p:sp>
        <p:nvSpPr>
          <p:cNvPr id="5127" name="Zástupný symbol pro text 5"/>
          <p:cNvSpPr txBox="1">
            <a:spLocks/>
          </p:cNvSpPr>
          <p:nvPr/>
        </p:nvSpPr>
        <p:spPr bwMode="auto">
          <a:xfrm>
            <a:off x="611188" y="3762375"/>
            <a:ext cx="79216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cs-CZ" sz="2400" b="1">
                <a:solidFill>
                  <a:schemeClr val="tx2"/>
                </a:solidFill>
                <a:latin typeface="Calibri" pitchFamily="34" charset="0"/>
              </a:rPr>
              <a:t>Cíl školení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 bwMode="auto">
          <a:xfrm>
            <a:off x="611188" y="260350"/>
            <a:ext cx="6840537" cy="525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cs-CZ" altLang="cs-CZ" dirty="0" smtClean="0">
                <a:ea typeface="ＭＳ Ｐゴシック" pitchFamily="34" charset="-128"/>
              </a:rPr>
              <a:t>2. Lekce Dobré a špatné úvěry</a:t>
            </a:r>
          </a:p>
        </p:txBody>
      </p:sp>
      <p:sp>
        <p:nvSpPr>
          <p:cNvPr id="5123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611188" y="1916113"/>
            <a:ext cx="7921625" cy="2017712"/>
          </a:xfrm>
        </p:spPr>
        <p:txBody>
          <a:bodyPr/>
          <a:lstStyle/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Situace na českém trhu a základní pojmy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Typické body dluhové pasti a finanční nezávislosti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Co je to špatný a dobrý úvěr a proč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Základní pravidla, jak na úvěry</a:t>
            </a:r>
          </a:p>
        </p:txBody>
      </p:sp>
      <p:sp>
        <p:nvSpPr>
          <p:cNvPr id="5124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611188" y="1341438"/>
            <a:ext cx="7921625" cy="5032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smtClean="0">
                <a:ea typeface="ＭＳ Ｐゴシック" pitchFamily="34" charset="-128"/>
              </a:rPr>
              <a:t>Obsah</a:t>
            </a:r>
          </a:p>
        </p:txBody>
      </p:sp>
      <p:sp>
        <p:nvSpPr>
          <p:cNvPr id="5125" name="Zástupný symbol pro číslo snímku 6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894A86-0DA0-46E0-9EE4-DA61753737E5}" type="slidenum">
              <a:rPr lang="cs-CZ" altLang="cs-CZ" smtClean="0">
                <a:latin typeface="Arial" charset="0"/>
              </a:rPr>
              <a:pPr/>
              <a:t>2</a:t>
            </a:fld>
            <a:endParaRPr lang="cs-CZ" altLang="cs-CZ" smtClean="0">
              <a:latin typeface="Arial" charset="0"/>
            </a:endParaRPr>
          </a:p>
        </p:txBody>
      </p:sp>
      <p:sp>
        <p:nvSpPr>
          <p:cNvPr id="6" name="Zástupný symbol pro text 4"/>
          <p:cNvSpPr txBox="1">
            <a:spLocks/>
          </p:cNvSpPr>
          <p:nvPr/>
        </p:nvSpPr>
        <p:spPr bwMode="auto">
          <a:xfrm>
            <a:off x="611188" y="4365625"/>
            <a:ext cx="79216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14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Po absolvování školení by žáci měli být schopni rozlišit dobré a špatné úvěry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Měli by znát důsledky zadlužovaní a fáze dluhové spirály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Měli by schopni sami zvážit a rozhodnout, zda si mohou půjčku dovolit či nikoli, zda ji potřebují atd.</a:t>
            </a:r>
          </a:p>
        </p:txBody>
      </p:sp>
      <p:sp>
        <p:nvSpPr>
          <p:cNvPr id="5127" name="Zástupný symbol pro text 5"/>
          <p:cNvSpPr txBox="1">
            <a:spLocks/>
          </p:cNvSpPr>
          <p:nvPr/>
        </p:nvSpPr>
        <p:spPr bwMode="auto">
          <a:xfrm>
            <a:off x="611188" y="3814763"/>
            <a:ext cx="79216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cs-CZ" altLang="cs-CZ" sz="2400" b="1">
                <a:solidFill>
                  <a:schemeClr val="tx2"/>
                </a:solidFill>
                <a:latin typeface="Calibri" pitchFamily="34" charset="0"/>
              </a:rPr>
              <a:t>Cíl školení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 bwMode="auto">
          <a:xfrm>
            <a:off x="611188" y="260350"/>
            <a:ext cx="6840537" cy="525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cs-CZ" altLang="cs-CZ" sz="3200" dirty="0" smtClean="0">
                <a:ea typeface="ＭＳ Ｐゴシック" pitchFamily="34" charset="-128"/>
              </a:rPr>
              <a:t>3. Lekce Finanční produkty</a:t>
            </a:r>
            <a:endParaRPr lang="cs-CZ" altLang="cs-CZ" dirty="0" smtClean="0">
              <a:ea typeface="ＭＳ Ｐゴシック" pitchFamily="34" charset="-128"/>
            </a:endParaRPr>
          </a:p>
        </p:txBody>
      </p:sp>
      <p:sp>
        <p:nvSpPr>
          <p:cNvPr id="5123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611188" y="1916113"/>
            <a:ext cx="7921625" cy="1800225"/>
          </a:xfrm>
        </p:spPr>
        <p:txBody>
          <a:bodyPr/>
          <a:lstStyle/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Dětské, studentské konto a běžný účet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Spořicí produkty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Hypotéka a financování bydlení</a:t>
            </a:r>
          </a:p>
          <a:p>
            <a:pPr marL="725488" indent="-725488" eaLnBrk="1" hangingPunct="1"/>
            <a:r>
              <a:rPr lang="cs-CZ" alt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S kým se radit o financích</a:t>
            </a:r>
          </a:p>
        </p:txBody>
      </p:sp>
      <p:sp>
        <p:nvSpPr>
          <p:cNvPr id="5124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611188" y="1341438"/>
            <a:ext cx="7921625" cy="5032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altLang="cs-CZ" sz="2400" smtClean="0">
                <a:ea typeface="ＭＳ Ｐゴシック" pitchFamily="34" charset="-128"/>
              </a:rPr>
              <a:t>Obsah</a:t>
            </a:r>
          </a:p>
        </p:txBody>
      </p:sp>
      <p:sp>
        <p:nvSpPr>
          <p:cNvPr id="5125" name="Zástupný symbol pro číslo snímku 6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C60019-BCC3-47EF-BAC5-76B0F1D23105}" type="slidenum">
              <a:rPr lang="cs-CZ" altLang="cs-CZ" smtClean="0">
                <a:latin typeface="Arial" charset="0"/>
              </a:rPr>
              <a:pPr/>
              <a:t>3</a:t>
            </a:fld>
            <a:endParaRPr lang="cs-CZ" altLang="cs-CZ" smtClean="0">
              <a:latin typeface="Arial" charset="0"/>
            </a:endParaRPr>
          </a:p>
        </p:txBody>
      </p:sp>
      <p:sp>
        <p:nvSpPr>
          <p:cNvPr id="6" name="Zástupný symbol pro text 4"/>
          <p:cNvSpPr txBox="1">
            <a:spLocks/>
          </p:cNvSpPr>
          <p:nvPr/>
        </p:nvSpPr>
        <p:spPr bwMode="auto">
          <a:xfrm>
            <a:off x="611188" y="4449763"/>
            <a:ext cx="79216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14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  <a:defRPr sz="1800" kern="1200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Cílem je žáky seznámit se základními finančními produkty, které jsou na českém trhu nejběžnější a které využívají nebo využijí, aby se v nich orientovali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Žáci by měli pochopit rozdíl mezi nájemním bydlením a financováním bydlení formou hypotéky</a:t>
            </a:r>
          </a:p>
          <a:p>
            <a:pPr marL="725488" indent="-725488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  <a:ea typeface="ＭＳ Ｐゴシック" pitchFamily="34" charset="-128"/>
              </a:rPr>
              <a:t>Měli by se též rozeznat zaměstnance banky od poradce atd.</a:t>
            </a:r>
          </a:p>
          <a:p>
            <a:pPr marL="725488" indent="-725488" eaLnBrk="1" hangingPunct="1">
              <a:defRPr/>
            </a:pPr>
            <a:endParaRPr lang="cs-CZ" sz="2400" dirty="0" smtClean="0">
              <a:ea typeface="ＭＳ Ｐゴシック" pitchFamily="34" charset="-128"/>
            </a:endParaRPr>
          </a:p>
        </p:txBody>
      </p:sp>
      <p:sp>
        <p:nvSpPr>
          <p:cNvPr id="5127" name="Zástupný symbol pro text 5"/>
          <p:cNvSpPr txBox="1">
            <a:spLocks/>
          </p:cNvSpPr>
          <p:nvPr/>
        </p:nvSpPr>
        <p:spPr bwMode="auto">
          <a:xfrm>
            <a:off x="611188" y="3860800"/>
            <a:ext cx="79216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cs-CZ" altLang="cs-CZ" sz="2400" b="1">
                <a:solidFill>
                  <a:schemeClr val="tx2"/>
                </a:solidFill>
                <a:latin typeface="Calibri" pitchFamily="34" charset="0"/>
              </a:rPr>
              <a:t>Cíl školení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číslo snímk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4D3CAE-6FAC-4180-A8FD-0A6CBF4CE31A}" type="slidenum">
              <a:rPr lang="cs-CZ" smtClean="0">
                <a:latin typeface="Arial" charset="0"/>
              </a:rPr>
              <a:pPr/>
              <a:t>4</a:t>
            </a:fld>
            <a:endParaRPr lang="cs-CZ" smtClean="0">
              <a:latin typeface="Arial" charset="0"/>
            </a:endParaRPr>
          </a:p>
        </p:txBody>
      </p:sp>
      <p:sp>
        <p:nvSpPr>
          <p:cNvPr id="18434" name="Nadpis 3"/>
          <p:cNvSpPr>
            <a:spLocks noGrp="1"/>
          </p:cNvSpPr>
          <p:nvPr>
            <p:ph type="title" idx="4294967295"/>
          </p:nvPr>
        </p:nvSpPr>
        <p:spPr bwMode="auto">
          <a:xfrm>
            <a:off x="611188" y="260350"/>
            <a:ext cx="6840537" cy="525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3200" b="1" dirty="0" smtClean="0">
                <a:ea typeface="ＭＳ Ｐゴシック"/>
              </a:rPr>
              <a:t>4. Investování v kostce</a:t>
            </a:r>
            <a:endParaRPr lang="cs-CZ" sz="3000" b="1" dirty="0" smtClean="0">
              <a:ea typeface="ＭＳ Ｐゴシック"/>
            </a:endParaRPr>
          </a:p>
        </p:txBody>
      </p:sp>
      <p:sp>
        <p:nvSpPr>
          <p:cNvPr id="18435" name="Zástupný symbol pro text 4"/>
          <p:cNvSpPr>
            <a:spLocks noGrp="1"/>
          </p:cNvSpPr>
          <p:nvPr>
            <p:ph type="body" sz="quarter" idx="4294967295"/>
          </p:nvPr>
        </p:nvSpPr>
        <p:spPr>
          <a:xfrm>
            <a:off x="611188" y="1916113"/>
            <a:ext cx="7921625" cy="2016125"/>
          </a:xfrm>
        </p:spPr>
        <p:txBody>
          <a:bodyPr/>
          <a:lstStyle/>
          <a:p>
            <a:pPr marL="725488" indent="-725488" eaLnBrk="1" hangingPunct="1"/>
            <a:r>
              <a:rPr lang="cs-CZ" sz="2400" smtClean="0">
                <a:ea typeface="ＭＳ Ｐゴシック"/>
              </a:rPr>
              <a:t>Možnosti investora</a:t>
            </a:r>
          </a:p>
          <a:p>
            <a:pPr marL="725488" indent="-725488" eaLnBrk="1" hangingPunct="1"/>
            <a:r>
              <a:rPr lang="cs-CZ" sz="2400" smtClean="0">
                <a:ea typeface="ＭＳ Ｐゴシック"/>
              </a:rPr>
              <a:t>Investiční horizont</a:t>
            </a:r>
          </a:p>
          <a:p>
            <a:pPr marL="725488" indent="-725488" eaLnBrk="1" hangingPunct="1"/>
            <a:r>
              <a:rPr lang="cs-CZ" sz="2400" smtClean="0">
                <a:ea typeface="ＭＳ Ｐゴシック"/>
              </a:rPr>
              <a:t>Investiční instrumenty a typy investorů</a:t>
            </a:r>
          </a:p>
          <a:p>
            <a:pPr marL="725488" indent="-725488" eaLnBrk="1" hangingPunct="1"/>
            <a:r>
              <a:rPr lang="cs-CZ" sz="2400" smtClean="0">
                <a:ea typeface="ＭＳ Ｐゴシック"/>
              </a:rPr>
              <a:t>Proč vůbec investovat?</a:t>
            </a:r>
          </a:p>
          <a:p>
            <a:pPr marL="725488" indent="-725488" eaLnBrk="1" hangingPunct="1"/>
            <a:endParaRPr lang="cs-CZ" sz="2400" smtClean="0">
              <a:ea typeface="ＭＳ Ｐゴシック"/>
            </a:endParaRPr>
          </a:p>
        </p:txBody>
      </p:sp>
      <p:sp>
        <p:nvSpPr>
          <p:cNvPr id="18436" name="Zástupný symbol pro text 5"/>
          <p:cNvSpPr>
            <a:spLocks noGrp="1"/>
          </p:cNvSpPr>
          <p:nvPr>
            <p:ph type="body" sz="quarter" idx="4294967295"/>
          </p:nvPr>
        </p:nvSpPr>
        <p:spPr>
          <a:xfrm>
            <a:off x="611188" y="1301750"/>
            <a:ext cx="7921625" cy="50323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sz="2400" b="1" smtClean="0">
                <a:solidFill>
                  <a:schemeClr val="tx2"/>
                </a:solidFill>
                <a:ea typeface="ＭＳ Ｐゴシック"/>
              </a:rPr>
              <a:t>Obsah</a:t>
            </a:r>
          </a:p>
        </p:txBody>
      </p:sp>
      <p:sp>
        <p:nvSpPr>
          <p:cNvPr id="18437" name="Zástupný symbol pro číslo snímku 6"/>
          <p:cNvSpPr txBox="1">
            <a:spLocks noGrp="1"/>
          </p:cNvSpPr>
          <p:nvPr/>
        </p:nvSpPr>
        <p:spPr bwMode="auto">
          <a:xfrm>
            <a:off x="4319588" y="936625"/>
            <a:ext cx="50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812A11B-E95F-4F08-9E2C-3AF72A9B9EE0}" type="slidenum">
              <a:rPr lang="cs-CZ" sz="1200">
                <a:solidFill>
                  <a:schemeClr val="tx2"/>
                </a:solidFill>
                <a:ea typeface="ＭＳ Ｐゴシック"/>
                <a:cs typeface="ＭＳ Ｐゴシック"/>
              </a:rPr>
              <a:pPr algn="ctr"/>
              <a:t>4</a:t>
            </a:fld>
            <a:endParaRPr lang="cs-CZ" sz="1200">
              <a:solidFill>
                <a:schemeClr val="tx2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8438" name="Zástupný symbol pro text 4"/>
          <p:cNvSpPr txBox="1">
            <a:spLocks/>
          </p:cNvSpPr>
          <p:nvPr/>
        </p:nvSpPr>
        <p:spPr bwMode="auto">
          <a:xfrm>
            <a:off x="611188" y="4365625"/>
            <a:ext cx="79216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5488" indent="-725488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 sz="2400" dirty="0">
                <a:latin typeface="Calibri" pitchFamily="34" charset="0"/>
                <a:ea typeface="ＭＳ Ｐゴシック"/>
                <a:cs typeface="ＭＳ Ｐゴシック"/>
              </a:rPr>
              <a:t>Žáci by se měli orientovat v základních pravidlech investování</a:t>
            </a:r>
          </a:p>
          <a:p>
            <a:pPr marL="725488" indent="-725488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 sz="2400" dirty="0">
                <a:latin typeface="Calibri" pitchFamily="34" charset="0"/>
                <a:ea typeface="ＭＳ Ｐゴシック"/>
                <a:cs typeface="ＭＳ Ｐゴシック"/>
              </a:rPr>
              <a:t>Vědět, do čeho se dá investovat, jaké jsou investiční instrumenty a typy investorů</a:t>
            </a:r>
          </a:p>
          <a:p>
            <a:pPr marL="725488" indent="-725488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 sz="2400" dirty="0">
                <a:latin typeface="Calibri" pitchFamily="34" charset="0"/>
                <a:ea typeface="ＭＳ Ｐゴシック"/>
                <a:cs typeface="ＭＳ Ｐゴシック"/>
              </a:rPr>
              <a:t>Měli by též vědět, </a:t>
            </a:r>
            <a:r>
              <a:rPr lang="cs-CZ" sz="2400" dirty="0" smtClean="0">
                <a:latin typeface="Calibri" pitchFamily="34" charset="0"/>
                <a:ea typeface="ＭＳ Ｐゴシック"/>
                <a:cs typeface="ＭＳ Ｐゴシック"/>
              </a:rPr>
              <a:t>proč </a:t>
            </a:r>
            <a:r>
              <a:rPr lang="cs-CZ" sz="2400" dirty="0">
                <a:latin typeface="Calibri" pitchFamily="34" charset="0"/>
                <a:ea typeface="ＭＳ Ｐゴシック"/>
                <a:cs typeface="ＭＳ Ｐゴシック"/>
              </a:rPr>
              <a:t>je investování důležité</a:t>
            </a:r>
          </a:p>
          <a:p>
            <a:pPr marL="725488" indent="-725488">
              <a:spcBef>
                <a:spcPct val="20000"/>
              </a:spcBef>
              <a:buFontTx/>
              <a:buBlip>
                <a:blip r:embed="rId3"/>
              </a:buBlip>
            </a:pPr>
            <a:endParaRPr lang="cs-CZ" sz="2400" dirty="0">
              <a:solidFill>
                <a:schemeClr val="bg2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725488" indent="-725488">
              <a:spcBef>
                <a:spcPct val="20000"/>
              </a:spcBef>
              <a:buFontTx/>
              <a:buBlip>
                <a:blip r:embed="rId3"/>
              </a:buBlip>
            </a:pPr>
            <a:endParaRPr lang="cs-CZ" sz="2400" dirty="0">
              <a:solidFill>
                <a:schemeClr val="bg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439" name="Zástupný symbol pro text 5"/>
          <p:cNvSpPr txBox="1">
            <a:spLocks/>
          </p:cNvSpPr>
          <p:nvPr/>
        </p:nvSpPr>
        <p:spPr bwMode="auto">
          <a:xfrm>
            <a:off x="595313" y="3830638"/>
            <a:ext cx="79216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</a:pPr>
            <a:r>
              <a:rPr lang="cs-CZ" sz="24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Cíle školení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338</Words>
  <Application>Microsoft Office PowerPoint</Application>
  <PresentationFormat>Předvádění na obrazovce (4:3)</PresentationFormat>
  <Paragraphs>53</Paragraphs>
  <Slides>4</Slides>
  <Notes>4</Notes>
  <HiddenSlides>4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1. Lekce Základní hospodaření s financemi</vt:lpstr>
      <vt:lpstr>2. Lekce Dobré a špatné úvěry</vt:lpstr>
      <vt:lpstr>3. Lekce Finanční produkty</vt:lpstr>
      <vt:lpstr>4. Investování v kostce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Lekce Základní hospodaření s financemi</dc:title>
  <dc:creator>Uživatel</dc:creator>
  <cp:lastModifiedBy>Sekretariat</cp:lastModifiedBy>
  <cp:revision>3</cp:revision>
  <dcterms:created xsi:type="dcterms:W3CDTF">2015-09-16T14:59:09Z</dcterms:created>
  <dcterms:modified xsi:type="dcterms:W3CDTF">2015-11-06T11:06:05Z</dcterms:modified>
</cp:coreProperties>
</file>