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68E4531-C673-4FB0-A826-5AECF405D245}">
  <a:tblStyle styleId="{668E4531-C673-4FB0-A826-5AECF405D24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6E6E6"/>
          </a:solidFill>
        </a:fill>
      </a:tcStyle>
    </a:wholeTbl>
    <a:band1H>
      <a:tcStyle>
        <a:fill>
          <a:solidFill>
            <a:srgbClr val="CACACA"/>
          </a:solidFill>
        </a:fill>
      </a:tcStyle>
    </a:band1H>
    <a:band1V>
      <a:tcStyle>
        <a:fill>
          <a:solidFill>
            <a:srgbClr val="CACACA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Úvodní sníme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EAF6DA"/>
              </a:buClr>
              <a:buFont typeface="Arial"/>
              <a:buNone/>
              <a:defRPr b="0" i="0" sz="3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EAF6DA"/>
              </a:buClr>
              <a:buFont typeface="Arial"/>
              <a:buNone/>
              <a:defRPr b="0" i="0" sz="28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EAF6DA"/>
              </a:buClr>
              <a:buFont typeface="Arial"/>
              <a:buNone/>
              <a:defRPr b="0" i="0" sz="24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EAF6DA"/>
              </a:buClr>
              <a:buFont typeface="Arial"/>
              <a:buNone/>
              <a:defRPr b="0" i="0" sz="20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EAF6DA"/>
              </a:buClr>
              <a:buFont typeface="Arial"/>
              <a:buNone/>
              <a:defRPr b="0" i="0" sz="20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EAF6DA"/>
              </a:buClr>
              <a:buFont typeface="Arial"/>
              <a:buNone/>
              <a:defRPr b="0" i="0" sz="20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EAF6DA"/>
              </a:buClr>
              <a:buFont typeface="Arial"/>
              <a:buNone/>
              <a:defRPr b="0" i="0" sz="20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EAF6DA"/>
              </a:buClr>
              <a:buFont typeface="Arial"/>
              <a:buNone/>
              <a:defRPr b="0" i="0" sz="20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EAF6DA"/>
              </a:buClr>
              <a:buFont typeface="Arial"/>
              <a:buNone/>
              <a:defRPr b="0" i="0" sz="20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Nadpis a svislý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Svislý nadpis a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Nadpis a obsah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Záhlaví části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EAF6DA"/>
              </a:buClr>
              <a:buFont typeface="Calibri"/>
              <a:buNone/>
              <a:defRPr sz="2000">
                <a:solidFill>
                  <a:srgbClr val="EAF6DA"/>
                </a:solidFill>
              </a:defRPr>
            </a:lvl1pPr>
            <a:lvl2pPr indent="0" lvl="1" marL="457200" rtl="0">
              <a:spcBef>
                <a:spcPts val="0"/>
              </a:spcBef>
              <a:buClr>
                <a:srgbClr val="EAF6DA"/>
              </a:buClr>
              <a:buFont typeface="Calibri"/>
              <a:buNone/>
              <a:defRPr sz="1800">
                <a:solidFill>
                  <a:srgbClr val="EAF6DA"/>
                </a:solidFill>
              </a:defRPr>
            </a:lvl2pPr>
            <a:lvl3pPr indent="0" lvl="2" marL="914400" rtl="0">
              <a:spcBef>
                <a:spcPts val="0"/>
              </a:spcBef>
              <a:buClr>
                <a:srgbClr val="EAF6DA"/>
              </a:buClr>
              <a:buFont typeface="Calibri"/>
              <a:buNone/>
              <a:defRPr sz="1600">
                <a:solidFill>
                  <a:srgbClr val="EAF6DA"/>
                </a:solidFill>
              </a:defRPr>
            </a:lvl3pPr>
            <a:lvl4pPr indent="0" lvl="3" marL="1371600" rtl="0">
              <a:spcBef>
                <a:spcPts val="0"/>
              </a:spcBef>
              <a:buClr>
                <a:srgbClr val="EAF6DA"/>
              </a:buClr>
              <a:buFont typeface="Calibri"/>
              <a:buNone/>
              <a:defRPr sz="1400">
                <a:solidFill>
                  <a:srgbClr val="EAF6DA"/>
                </a:solidFill>
              </a:defRPr>
            </a:lvl4pPr>
            <a:lvl5pPr indent="0" lvl="4" marL="1828800" rtl="0">
              <a:spcBef>
                <a:spcPts val="0"/>
              </a:spcBef>
              <a:buClr>
                <a:srgbClr val="EAF6DA"/>
              </a:buClr>
              <a:buFont typeface="Calibri"/>
              <a:buNone/>
              <a:defRPr sz="1400">
                <a:solidFill>
                  <a:srgbClr val="EAF6DA"/>
                </a:solidFill>
              </a:defRPr>
            </a:lvl5pPr>
            <a:lvl6pPr indent="0" lvl="5" marL="2286000" rtl="0">
              <a:spcBef>
                <a:spcPts val="0"/>
              </a:spcBef>
              <a:buClr>
                <a:srgbClr val="EAF6DA"/>
              </a:buClr>
              <a:buFont typeface="Calibri"/>
              <a:buNone/>
              <a:defRPr sz="1400">
                <a:solidFill>
                  <a:srgbClr val="EAF6DA"/>
                </a:solidFill>
              </a:defRPr>
            </a:lvl6pPr>
            <a:lvl7pPr indent="0" lvl="6" marL="2743200" rtl="0">
              <a:spcBef>
                <a:spcPts val="0"/>
              </a:spcBef>
              <a:buClr>
                <a:srgbClr val="EAF6DA"/>
              </a:buClr>
              <a:buFont typeface="Calibri"/>
              <a:buNone/>
              <a:defRPr sz="1400">
                <a:solidFill>
                  <a:srgbClr val="EAF6DA"/>
                </a:solidFill>
              </a:defRPr>
            </a:lvl7pPr>
            <a:lvl8pPr indent="0" lvl="7" marL="3200400" rtl="0">
              <a:spcBef>
                <a:spcPts val="0"/>
              </a:spcBef>
              <a:buClr>
                <a:srgbClr val="EAF6DA"/>
              </a:buClr>
              <a:buFont typeface="Calibri"/>
              <a:buNone/>
              <a:defRPr sz="1400">
                <a:solidFill>
                  <a:srgbClr val="EAF6DA"/>
                </a:solidFill>
              </a:defRPr>
            </a:lvl8pPr>
            <a:lvl9pPr indent="0" lvl="8" marL="3657600" rtl="0">
              <a:spcBef>
                <a:spcPts val="0"/>
              </a:spcBef>
              <a:buClr>
                <a:srgbClr val="EAF6DA"/>
              </a:buClr>
              <a:buFont typeface="Calibri"/>
              <a:buNone/>
              <a:defRPr sz="1400">
                <a:solidFill>
                  <a:srgbClr val="EAF6DA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va obsah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Porovnání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Pouze nadpi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Prázdný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sah s titulkem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4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2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0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9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9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9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9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9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Obrázek s titulkem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EAF6DA"/>
              </a:buClr>
              <a:buFont typeface="Calibri"/>
              <a:buNone/>
              <a:defRPr b="0" i="0" sz="3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4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2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0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9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9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9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9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9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 b="0" i="0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png"/><Relationship Id="rId4" Type="http://schemas.openxmlformats.org/officeDocument/2006/relationships/image" Target="../media/image0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07504" y="3861048"/>
            <a:ext cx="91440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0" i="0" lang="cs-CZ" sz="7200" u="none" cap="none" strike="noStrike">
                <a:solidFill>
                  <a:srgbClr val="BFE4FF"/>
                </a:solidFill>
                <a:latin typeface="Arial"/>
                <a:ea typeface="Arial"/>
                <a:cs typeface="Arial"/>
                <a:sym typeface="Arial"/>
              </a:rPr>
              <a:t>Projekt ERASMUS +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780800" y="5455725"/>
            <a:ext cx="63620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F6DA"/>
              </a:buClr>
              <a:buSzPct val="25000"/>
              <a:buFont typeface="Arial"/>
              <a:buNone/>
            </a:pPr>
            <a:r>
              <a:rPr b="1" i="0" lang="cs-CZ" sz="4400" u="none" cap="none" strike="noStrike">
                <a:solidFill>
                  <a:srgbClr val="EAF6DA"/>
                </a:solidFill>
                <a:latin typeface="Calibri"/>
                <a:ea typeface="Calibri"/>
                <a:cs typeface="Calibri"/>
                <a:sym typeface="Calibri"/>
              </a:rPr>
              <a:t>2015 - 2017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8226" y="475899"/>
            <a:ext cx="2236500" cy="27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323528" y="260647"/>
            <a:ext cx="8568951" cy="6264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96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96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96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Doufám,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96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že se budeme setkávat s radostí při projektových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96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dnech Erasmus Plus i hrdě reprezentovat naši školu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96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 zahraničí a společně pracovat na úkolech,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96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které nás v průběhu projektu čekají.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96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96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					Erasmus team ZŠ Kladno Ukrajinská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96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96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r">
              <a:lnSpc>
                <a:spcPct val="90000"/>
              </a:lnSpc>
              <a:spcBef>
                <a:spcPts val="37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185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Mgr. Olga Přibáňová</a:t>
            </a:r>
          </a:p>
          <a:p>
            <a:pPr indent="-342900" lvl="0" marL="342900" marR="0" rtl="0" algn="r">
              <a:lnSpc>
                <a:spcPct val="90000"/>
              </a:lnSpc>
              <a:spcBef>
                <a:spcPts val="222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111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koordinátor projektu 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0232" y="260647"/>
            <a:ext cx="2016224" cy="1582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4935" y="4131164"/>
            <a:ext cx="1613699" cy="2326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107504" y="404663"/>
            <a:ext cx="8892479" cy="6264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rgbClr val="BFE4FF"/>
              </a:buClr>
              <a:buSzPct val="100000"/>
              <a:buFont typeface="Noto Symbol"/>
              <a:buChar char="➢"/>
            </a:pPr>
            <a:r>
              <a:rPr b="1" i="0" lang="cs-CZ" sz="28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Projekt ERASMUS+ je dotován z Evropské Unie.</a:t>
            </a:r>
          </a:p>
          <a:p>
            <a:pPr indent="-342900" lvl="0" marL="342900" marR="0" rtl="0" algn="l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buClr>
                <a:srgbClr val="BFE4FF"/>
              </a:buClr>
              <a:buSzPct val="100000"/>
              <a:buFont typeface="Noto Symbol"/>
              <a:buChar char="➢"/>
            </a:pPr>
            <a:r>
              <a:rPr b="1" i="0" lang="cs-CZ" sz="28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Naše škola zažádala o dotaci v loňském roce a získala tak 18 350 eur. </a:t>
            </a:r>
          </a:p>
          <a:p>
            <a:pPr indent="-3429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Noto Symbol"/>
              <a:buNone/>
            </a:pPr>
            <a:r>
              <a:t/>
            </a:r>
            <a:endParaRPr b="1" i="0" sz="280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buClr>
                <a:srgbClr val="BFE4FF"/>
              </a:buClr>
              <a:buSzPct val="100000"/>
              <a:buFont typeface="Noto Symbol"/>
              <a:buChar char="➢"/>
            </a:pPr>
            <a:r>
              <a:rPr b="1" i="0" lang="cs-CZ" sz="28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Tyto prostředky budou použity na zakoupení vybavení pro práci na projektu a na pokrytí výloh spojených s vycestováním učitelů a žáků naší školy do partnerských škol v zahraničí.   </a:t>
            </a: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8224" y="4329194"/>
            <a:ext cx="2244427" cy="2244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179511" y="260647"/>
            <a:ext cx="8640960" cy="6264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BFE4FF"/>
              </a:buClr>
              <a:buSzPct val="100000"/>
              <a:buFont typeface="Noto Symbol"/>
              <a:buChar char="➢"/>
            </a:pPr>
            <a:r>
              <a:rPr b="1" i="0" lang="cs-CZ" sz="32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Naše partnerské školy se nachází v Itálii, Portugalsku a Řecku.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rgbClr val="BFE4FF"/>
              </a:buClr>
              <a:buSzPct val="100000"/>
              <a:buFont typeface="Noto Symbol"/>
              <a:buChar char="➢"/>
            </a:pPr>
            <a:r>
              <a:rPr b="1" i="0" lang="cs-CZ" sz="32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Podrobnější informace o našich partnerských školách  naleznete na stránkách školy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rgbClr val="BFE4FF"/>
              </a:buClr>
              <a:buSzPct val="100000"/>
              <a:buFont typeface="Noto Symbol"/>
              <a:buChar char="➢"/>
            </a:pPr>
            <a:r>
              <a:rPr b="1" i="0" lang="cs-CZ" sz="32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Náš projekt se jmenuje „E.CH.O“ (European Choir and Orchestra) a bude hudebně zaměřen. Naším úkolem je uspořádat tři společné koncerty za účasti mezinárodního žákovského orchestru a sboru.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rgbClr val="BFE4FF"/>
              </a:buClr>
              <a:buSzPct val="100000"/>
              <a:buFont typeface="Noto Symbol"/>
              <a:buChar char="➢"/>
            </a:pPr>
            <a:r>
              <a:rPr b="1" i="0" lang="cs-CZ" sz="32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Práce na projektu se budou účastnit všichni žáci školy v průběhu projektových dnů, běžných hodin či při účasti ve sboru.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34124" y="5373553"/>
            <a:ext cx="1319700" cy="131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-5368564" y="-939625"/>
            <a:ext cx="82088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BFE4FF"/>
              </a:buClr>
              <a:buSzPct val="25000"/>
              <a:buFont typeface="Calibri"/>
              <a:buNone/>
            </a:pPr>
            <a:r>
              <a:rPr b="1" i="0" lang="cs-CZ" sz="3959" u="sng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Časový harmonogram návštěv</a:t>
            </a:r>
          </a:p>
        </p:txBody>
      </p:sp>
      <p:graphicFrame>
        <p:nvGraphicFramePr>
          <p:cNvPr id="104" name="Shape 104"/>
          <p:cNvGraphicFramePr/>
          <p:nvPr/>
        </p:nvGraphicFramePr>
        <p:xfrm>
          <a:off x="-3655680" y="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{668E4531-C673-4FB0-A826-5AECF405D245}</a:tableStyleId>
              </a:tblPr>
              <a:tblGrid>
                <a:gridCol w="7597475"/>
                <a:gridCol w="382900"/>
                <a:gridCol w="382900"/>
              </a:tblGrid>
              <a:tr h="784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dk1"/>
                          </a:solidFill>
                        </a:rPr>
                        <a:t>termín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dk1"/>
                          </a:solidFill>
                        </a:rPr>
                        <a:t>hostitelskou institucí je partnerská škola  v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dk1"/>
                          </a:solidFill>
                        </a:rPr>
                        <a:t>účastníci ze ZŠ Kladno</a:t>
                      </a:r>
                    </a:p>
                  </a:txBody>
                  <a:tcPr marT="45725" marB="45725" marR="91450" marL="91450"/>
                </a:tc>
              </a:tr>
              <a:tr h="784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cs-CZ" sz="2000" u="none" cap="none" strike="noStrike">
                          <a:solidFill>
                            <a:schemeClr val="accent1"/>
                          </a:solidFill>
                        </a:rPr>
                        <a:t>2. – 7. říjen 2015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ČESKÉ REPUBLICE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000" u="none" cap="none" strike="noStrike">
                          <a:solidFill>
                            <a:schemeClr val="accent1"/>
                          </a:solidFill>
                        </a:rPr>
                        <a:t>koordinátoři ze všech partnerských škol</a:t>
                      </a:r>
                    </a:p>
                  </a:txBody>
                  <a:tcPr marT="45725" marB="45725" marR="91450" marL="91450"/>
                </a:tc>
              </a:tr>
              <a:tr h="784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cs-CZ" sz="2000" u="none" cap="none" strike="noStrike">
                          <a:solidFill>
                            <a:schemeClr val="accent1"/>
                          </a:solidFill>
                        </a:rPr>
                        <a:t>únor 2016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ŘECKU 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2 učitelé</a:t>
                      </a:r>
                    </a:p>
                  </a:txBody>
                  <a:tcPr marT="45725" marB="45725" marR="91450" marL="91450"/>
                </a:tc>
              </a:tr>
              <a:tr h="784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cs-CZ" sz="2000" u="none" cap="none" strike="noStrike">
                          <a:solidFill>
                            <a:schemeClr val="accent1"/>
                          </a:solidFill>
                        </a:rPr>
                        <a:t>květen 2016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PORTUGALSKU </a:t>
                      </a:r>
                      <a:r>
                        <a:rPr lang="cs-CZ" sz="1400" u="none" cap="none" strike="noStrike">
                          <a:solidFill>
                            <a:schemeClr val="accent1"/>
                          </a:solidFill>
                        </a:rPr>
                        <a:t>(1. koncert)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2 učitelé + 10 žáků</a:t>
                      </a:r>
                    </a:p>
                  </a:txBody>
                  <a:tcPr marT="45725" marB="45725" marR="91450" marL="91450"/>
                </a:tc>
              </a:tr>
              <a:tr h="784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cs-CZ" sz="2000" u="none" cap="none" strike="noStrike">
                          <a:solidFill>
                            <a:schemeClr val="accent1"/>
                          </a:solidFill>
                        </a:rPr>
                        <a:t>prosinec 2016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ŘECKU </a:t>
                      </a:r>
                      <a:r>
                        <a:rPr lang="cs-CZ" sz="1400" u="none" cap="none" strike="noStrike">
                          <a:solidFill>
                            <a:schemeClr val="accent1"/>
                          </a:solidFill>
                        </a:rPr>
                        <a:t>(2. koncert)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2 učitelé + 10 žáků</a:t>
                      </a:r>
                    </a:p>
                  </a:txBody>
                  <a:tcPr marT="45725" marB="45725" marR="91450" marL="91450"/>
                </a:tc>
              </a:tr>
              <a:tr h="784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cs-CZ" sz="2000" u="none" cap="none" strike="noStrike">
                          <a:solidFill>
                            <a:schemeClr val="accent1"/>
                          </a:solidFill>
                        </a:rPr>
                        <a:t>duben 2017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ČESKÉ REPUBLICE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2000" u="none" cap="none" strike="noStrike">
                          <a:solidFill>
                            <a:schemeClr val="accent1"/>
                          </a:solidFill>
                        </a:rPr>
                        <a:t>koordinátoři ze všech partnerských škol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240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784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cs-CZ" sz="2000" u="none" cap="none" strike="noStrike">
                          <a:solidFill>
                            <a:schemeClr val="accent1"/>
                          </a:solidFill>
                        </a:rPr>
                        <a:t>květen 2017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ITÁLII </a:t>
                      </a:r>
                      <a:r>
                        <a:rPr lang="cs-CZ" sz="1400" u="none" cap="none" strike="noStrike">
                          <a:solidFill>
                            <a:schemeClr val="accent1"/>
                          </a:solidFill>
                        </a:rPr>
                        <a:t>(3. koncert)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240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2400" u="none" cap="none" strike="noStrike">
                          <a:solidFill>
                            <a:schemeClr val="accent1"/>
                          </a:solidFill>
                        </a:rPr>
                        <a:t>2 učitelé + 10 žáků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240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95536" y="0"/>
            <a:ext cx="8208912" cy="6926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BFE4FF"/>
              </a:buClr>
              <a:buSzPct val="25000"/>
              <a:buFont typeface="Calibri"/>
              <a:buNone/>
            </a:pPr>
            <a:r>
              <a:rPr b="1" i="0" lang="cs-CZ" sz="3959" u="sng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Co je naším úkolem?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251519" y="764704"/>
            <a:ext cx="8712967" cy="5328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None/>
            </a:pPr>
            <a:r>
              <a:rPr b="1" lang="cs-CZ" sz="2720">
                <a:solidFill>
                  <a:srgbClr val="BFE4FF"/>
                </a:solidFill>
              </a:rPr>
              <a:t>1.</a:t>
            </a:r>
            <a:r>
              <a:rPr b="1" i="0" lang="cs-CZ" sz="272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Vybrat tradiční píseň, nacvičit ji, natočit ji </a:t>
            </a:r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72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na video, přidat titulky a poslat ostatním partnerským školám.  Děti v partnerských školách se tuto píseň podle naší ukázky naučí.</a:t>
            </a:r>
          </a:p>
          <a:p>
            <a:pPr indent="-514350" lvl="0" marL="514350" marR="0" rtl="0" algn="l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72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buNone/>
            </a:pPr>
            <a:r>
              <a:rPr b="1" lang="cs-CZ" sz="2720">
                <a:solidFill>
                  <a:srgbClr val="BFE4FF"/>
                </a:solidFill>
              </a:rPr>
              <a:t>2.</a:t>
            </a:r>
            <a:r>
              <a:rPr b="1" i="0" lang="cs-CZ" sz="272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Naučit se písně které nám pošlou ostatní školy </a:t>
            </a:r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72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(to znamená, že se budeme učit píseň v portugalštině, angličtině, italštině a řečtině) + další mezinárodní písně a skladby.</a:t>
            </a:r>
          </a:p>
          <a:p>
            <a:pPr indent="-514350" lvl="0" marL="514350" marR="0" rtl="0" algn="l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72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buNone/>
            </a:pPr>
            <a:r>
              <a:rPr b="1" lang="cs-CZ" sz="2720">
                <a:solidFill>
                  <a:srgbClr val="BFE4FF"/>
                </a:solidFill>
              </a:rPr>
              <a:t>3.</a:t>
            </a:r>
            <a:r>
              <a:rPr b="1" i="0" lang="cs-CZ" sz="272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Všechny tyto písně nakonec zazní na společných</a:t>
            </a:r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72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koncertech, kam někteří z vás poletí reprezentovat naši školu☺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15259" y="2238582"/>
            <a:ext cx="1428600" cy="11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95536" y="0"/>
            <a:ext cx="8208912" cy="6926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BFE4FF"/>
              </a:buClr>
              <a:buSzPct val="25000"/>
              <a:buFont typeface="Calibri"/>
              <a:buNone/>
            </a:pPr>
            <a:r>
              <a:rPr b="1" i="0" lang="cs-CZ" sz="3959" u="sng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Co je naším úkolem?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251519" y="836712"/>
            <a:ext cx="8568951" cy="5616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8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 průběhu dvou školních roků bude probíhat ještě</a:t>
            </a:r>
          </a:p>
          <a:p>
            <a:pPr indent="-514350" lvl="0" marL="514350" marR="0" rtl="0" algn="l">
              <a:spcBef>
                <a:spcPts val="56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8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mnoho dalších aktivit. Většiny z nich se budete moci</a:t>
            </a:r>
          </a:p>
          <a:p>
            <a:pPr indent="-514350" lvl="0" marL="514350" marR="0" rtl="0" algn="l">
              <a:spcBef>
                <a:spcPts val="56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8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zúčastnit v průběhu projektových dnů „ERASMUS+“</a:t>
            </a:r>
          </a:p>
          <a:p>
            <a:pPr indent="-514350" lvl="0" marL="514350" marR="0" rtl="0" algn="l">
              <a:spcBef>
                <a:spcPts val="56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8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1. projektový den Erasmus proběhne	16. listopadu 2015.</a:t>
            </a:r>
          </a:p>
          <a:p>
            <a:pPr indent="-514350" lvl="0" marL="514350" marR="0" rtl="0" algn="l">
              <a:spcBef>
                <a:spcPts val="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spcBef>
                <a:spcPts val="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ctr">
              <a:spcBef>
                <a:spcPts val="56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8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Všechny aktuální informace hledejte na nástěnce </a:t>
            </a:r>
          </a:p>
          <a:p>
            <a:pPr indent="-514350" lvl="0" marL="514350" marR="0" rtl="0" algn="ctr">
              <a:spcBef>
                <a:spcPts val="56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80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 přízemí a na webových stránkách školy</a:t>
            </a: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1880" y="4149080"/>
            <a:ext cx="2376263" cy="2376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95536" y="0"/>
            <a:ext cx="8208912" cy="6926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BFE4FF"/>
              </a:buClr>
              <a:buSzPct val="25000"/>
              <a:buFont typeface="Calibri"/>
              <a:buNone/>
            </a:pPr>
            <a:r>
              <a:rPr b="1" i="0" lang="cs-CZ" sz="3959" u="sng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Kdo z žáků pojede do Portugalska?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251519" y="836712"/>
            <a:ext cx="8568951" cy="5040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Na schůzce v portugalském Lisabonu (květen 2015)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předvedou vybraní žáci tradiční písně ve čtyřech jazycích.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Stanou se součástí mezinárodního sboru a dětského orchestru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složeného ze zástupců žáků jednotlivých partnerských škol.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24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Do portugalské partnerské školy vycestuje 10 žáků.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Budou to vítězové hudebního konkurzu, který se bude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konat v prosinci 2015.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24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Podmínky a podrobnosti videokonkurzu naleznete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 průběhu listopadu na nástěnce projektu Erasmus+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 přízemí a na webových stránkách školy.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24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Výběru uchazečů se budou účastnit všichni žáci a učitelé naší školy.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32964" y="3653583"/>
            <a:ext cx="1934700" cy="129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95536" y="0"/>
            <a:ext cx="8208912" cy="6926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BFE4FF"/>
              </a:buClr>
              <a:buSzPct val="25000"/>
              <a:buFont typeface="Calibri"/>
              <a:buNone/>
            </a:pPr>
            <a:r>
              <a:rPr b="1" i="0" lang="cs-CZ" sz="3959" u="sng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Kdo z žáků pojede do Řecka?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251519" y="836712"/>
            <a:ext cx="8784976" cy="5688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Na schůzce v řecké Soluni (prosinec 2016)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předvedou vybraní žáci tradiční vánoční písně převážně v angličtině a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latině.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Stanou se součástí mezinárodního sboru a dětského orchestru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složeného ze zástupců žáků jednotlivých partnerských škol.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24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Do řecké partnerské školy vycestuje 10 žáků.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Budou to vítězové hudebního konkurzu, který se bude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konat v červnu 2016.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24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Podmínky a podrobnosti konkurzu naleznete v průběhu března 2016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na nástěnce projektu Erasmus+ v přízemí a na webových stránkách školy.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24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Výběru uchazečů se budou účastnit všichni žáci a učitelé naší školy.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17647" y="3228636"/>
            <a:ext cx="1830299" cy="122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95536" y="0"/>
            <a:ext cx="8208912" cy="6926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BFE4FF"/>
              </a:buClr>
              <a:buSzPct val="25000"/>
              <a:buFont typeface="Calibri"/>
              <a:buNone/>
            </a:pPr>
            <a:r>
              <a:rPr b="1" i="0" lang="cs-CZ" sz="3959" u="sng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Kdo z žáků pojede do Itálie?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251519" y="836712"/>
            <a:ext cx="8712967" cy="5616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Na schůzce v italské Adrii (květen 2017) předvedou vybraní žáci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tradiční písně ve čtyřech jazycích a společnou projektovou píseň.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Zazní i ukázky písní a skladeb jednotlivých škol. Žáci vystoupí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jako součást mezinárodního sboru a dětského orchestru projektu E.CH.O.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24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Do italské partnerské školy vycestuje 10 žáků.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Budou to vítězové hudebního konkurzu, který se bude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konat v říjnu 2016.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24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Podmínky a podrobnosti konkurzu naleznete v průběhu září 2016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na nástěnce projektu Erasmus+ v přízemí a na webových stránkách školy.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240" u="none" cap="none" strike="noStrike">
              <a:solidFill>
                <a:srgbClr val="BFE4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rgbClr val="BFE4FF"/>
              </a:buClr>
              <a:buSzPct val="25000"/>
              <a:buFont typeface="Arial"/>
              <a:buNone/>
            </a:pPr>
            <a:r>
              <a:rPr b="1" i="0" lang="cs-CZ" sz="2240" u="none" cap="none" strike="noStrike">
                <a:solidFill>
                  <a:srgbClr val="BFE4FF"/>
                </a:solidFill>
                <a:latin typeface="Calibri"/>
                <a:ea typeface="Calibri"/>
                <a:cs typeface="Calibri"/>
                <a:sym typeface="Calibri"/>
              </a:rPr>
              <a:t>Výběru uchazečů se budou účastnit všichni žáci a učitelé naší školy.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8547" y="2960942"/>
            <a:ext cx="2052299" cy="136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tiv sady Office">
  <a:themeElements>
    <a:clrScheme name="Vlastní 7">
      <a:dk1>
        <a:srgbClr val="E2F3CC"/>
      </a:dk1>
      <a:lt1>
        <a:srgbClr val="0070C0"/>
      </a:lt1>
      <a:dk2>
        <a:srgbClr val="50771B"/>
      </a:dk2>
      <a:lt2>
        <a:srgbClr val="E3DED1"/>
      </a:lt2>
      <a:accent1>
        <a:srgbClr val="000000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